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89" r:id="rId2"/>
  </p:sldMasterIdLst>
  <p:notesMasterIdLst>
    <p:notesMasterId r:id="rId20"/>
  </p:notesMasterIdLst>
  <p:sldIdLst>
    <p:sldId id="317" r:id="rId3"/>
    <p:sldId id="357" r:id="rId4"/>
    <p:sldId id="358" r:id="rId5"/>
    <p:sldId id="365" r:id="rId6"/>
    <p:sldId id="366" r:id="rId7"/>
    <p:sldId id="367" r:id="rId8"/>
    <p:sldId id="359" r:id="rId9"/>
    <p:sldId id="360" r:id="rId10"/>
    <p:sldId id="361" r:id="rId11"/>
    <p:sldId id="362" r:id="rId12"/>
    <p:sldId id="364" r:id="rId13"/>
    <p:sldId id="363" r:id="rId14"/>
    <p:sldId id="368" r:id="rId15"/>
    <p:sldId id="370" r:id="rId16"/>
    <p:sldId id="369" r:id="rId17"/>
    <p:sldId id="371" r:id="rId18"/>
    <p:sldId id="3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73"/>
    <p:restoredTop sz="94608"/>
  </p:normalViewPr>
  <p:slideViewPr>
    <p:cSldViewPr snapToGrid="0" snapToObjects="1">
      <p:cViewPr varScale="1">
        <p:scale>
          <a:sx n="88" d="100"/>
          <a:sy n="88" d="100"/>
        </p:scale>
        <p:origin x="43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2/7/2019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2/7/2019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2/7/2019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2/7/2019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2/7/2019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2/7/2019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2/7/2019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2/7/2019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2/7/2019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2/7/2019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2/7/2019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2/7/2019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2/7/2019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2/7/2019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02/07/2019</a:t>
            </a:r>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8: 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822A5-24F4-5E43-BBA3-9915DEA9A481}"/>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34197A15-58DC-A043-AE0D-E8FD580CAA92}"/>
              </a:ext>
            </a:extLst>
          </p:cNvPr>
          <p:cNvSpPr>
            <a:spLocks noGrp="1"/>
          </p:cNvSpPr>
          <p:nvPr>
            <p:ph idx="1"/>
          </p:nvPr>
        </p:nvSpPr>
        <p:spPr/>
        <p:txBody>
          <a:bodyPr/>
          <a:lstStyle/>
          <a:p>
            <a:r>
              <a:rPr lang="en-US" dirty="0"/>
              <a:t>We want to buy fresh apples but we have budget constraints. If the apples are fresh (represented as True in the input) then we can buy a dozen if they are more than $5/</a:t>
            </a:r>
            <a:r>
              <a:rPr lang="en-US" dirty="0" err="1"/>
              <a:t>lb</a:t>
            </a:r>
            <a:r>
              <a:rPr lang="en-US" dirty="0"/>
              <a:t> and two dozen if they are less than $5/lb. Given an input of the price of apples ($/</a:t>
            </a:r>
            <a:r>
              <a:rPr lang="en-US" dirty="0" err="1"/>
              <a:t>lb</a:t>
            </a:r>
            <a:r>
              <a:rPr lang="en-US" dirty="0"/>
              <a:t>) and the quality of apples (True=fresh and False = not fresh); determine the number of apples bought.</a:t>
            </a:r>
          </a:p>
          <a:p>
            <a:r>
              <a:rPr lang="en-US" dirty="0"/>
              <a:t>def </a:t>
            </a:r>
            <a:r>
              <a:rPr lang="en-US" dirty="0" err="1"/>
              <a:t>apple_buy</a:t>
            </a:r>
            <a:r>
              <a:rPr lang="en-US" dirty="0"/>
              <a:t>(price, </a:t>
            </a:r>
            <a:r>
              <a:rPr lang="en-US" dirty="0" err="1"/>
              <a:t>is_fresh</a:t>
            </a:r>
            <a:r>
              <a:rPr lang="en-US" dirty="0"/>
              <a:t>):</a:t>
            </a:r>
          </a:p>
        </p:txBody>
      </p:sp>
    </p:spTree>
    <p:extLst>
      <p:ext uri="{BB962C8B-B14F-4D97-AF65-F5344CB8AC3E}">
        <p14:creationId xmlns:p14="http://schemas.microsoft.com/office/powerpoint/2010/main" val="1658054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EF822-7CFF-F24C-A2C1-959CF5F3DCDF}"/>
              </a:ext>
            </a:extLst>
          </p:cNvPr>
          <p:cNvSpPr>
            <a:spLocks noGrp="1"/>
          </p:cNvSpPr>
          <p:nvPr>
            <p:ph type="title"/>
          </p:nvPr>
        </p:nvSpPr>
        <p:spPr/>
        <p:txBody>
          <a:bodyPr/>
          <a:lstStyle/>
          <a:p>
            <a:r>
              <a:rPr lang="en-US" dirty="0"/>
              <a:t>Solution</a:t>
            </a:r>
          </a:p>
        </p:txBody>
      </p:sp>
      <p:sp>
        <p:nvSpPr>
          <p:cNvPr id="3" name="Content Placeholder 2">
            <a:extLst>
              <a:ext uri="{FF2B5EF4-FFF2-40B4-BE49-F238E27FC236}">
                <a16:creationId xmlns:a16="http://schemas.microsoft.com/office/drawing/2014/main" id="{908B69AC-8974-4F46-879D-CC62D483A7C5}"/>
              </a:ext>
            </a:extLst>
          </p:cNvPr>
          <p:cNvSpPr>
            <a:spLocks noGrp="1"/>
          </p:cNvSpPr>
          <p:nvPr>
            <p:ph idx="1"/>
          </p:nvPr>
        </p:nvSpPr>
        <p:spPr/>
        <p:txBody>
          <a:bodyPr/>
          <a:lstStyle/>
          <a:p>
            <a:r>
              <a:rPr lang="en-US" dirty="0"/>
              <a:t>Check </a:t>
            </a:r>
            <a:r>
              <a:rPr lang="en-US" b="1" u="sng" dirty="0"/>
              <a:t>if</a:t>
            </a:r>
            <a:r>
              <a:rPr lang="en-US" dirty="0"/>
              <a:t> fresh or not (Boolean):</a:t>
            </a:r>
          </a:p>
          <a:p>
            <a:pPr lvl="1"/>
            <a:r>
              <a:rPr lang="en-US" b="1" u="sng" dirty="0"/>
              <a:t>If</a:t>
            </a:r>
            <a:r>
              <a:rPr lang="en-US" dirty="0"/>
              <a:t> yes </a:t>
            </a:r>
            <a:r>
              <a:rPr lang="en-US" b="1" u="sng" dirty="0"/>
              <a:t>then</a:t>
            </a:r>
            <a:r>
              <a:rPr lang="en-US" dirty="0"/>
              <a:t> check price less than equal to 5:</a:t>
            </a:r>
          </a:p>
          <a:p>
            <a:pPr lvl="2"/>
            <a:r>
              <a:rPr lang="en-US" b="1" u="sng" dirty="0"/>
              <a:t>If </a:t>
            </a:r>
            <a:r>
              <a:rPr lang="en-US" dirty="0"/>
              <a:t>yes return two dozen</a:t>
            </a:r>
          </a:p>
          <a:p>
            <a:pPr lvl="1"/>
            <a:r>
              <a:rPr lang="en-US" b="1" u="sng" dirty="0"/>
              <a:t>else</a:t>
            </a:r>
            <a:r>
              <a:rPr lang="en-US" dirty="0"/>
              <a:t> return one dozen</a:t>
            </a:r>
          </a:p>
          <a:p>
            <a:r>
              <a:rPr lang="en-US" b="1" u="sng" dirty="0"/>
              <a:t>else</a:t>
            </a:r>
            <a:r>
              <a:rPr lang="en-US" dirty="0"/>
              <a:t> return not fresh</a:t>
            </a:r>
          </a:p>
        </p:txBody>
      </p:sp>
    </p:spTree>
    <p:extLst>
      <p:ext uri="{BB962C8B-B14F-4D97-AF65-F5344CB8AC3E}">
        <p14:creationId xmlns:p14="http://schemas.microsoft.com/office/powerpoint/2010/main" val="3241528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96863-04EC-A04E-9887-0FF613EDD710}"/>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55DD35FD-49E9-A34A-BCC2-14A4A7062F44}"/>
              </a:ext>
            </a:extLst>
          </p:cNvPr>
          <p:cNvSpPr>
            <a:spLocks noGrp="1"/>
          </p:cNvSpPr>
          <p:nvPr>
            <p:ph idx="1"/>
          </p:nvPr>
        </p:nvSpPr>
        <p:spPr/>
        <p:txBody>
          <a:bodyPr>
            <a:normAutofit lnSpcReduction="10000"/>
          </a:bodyPr>
          <a:lstStyle/>
          <a:p>
            <a:pPr marL="0" indent="0" fontAlgn="base">
              <a:buNone/>
            </a:pPr>
            <a:r>
              <a:rPr lang="en-US" dirty="0"/>
              <a:t>Ask the user to enter a number between 1 and 20. Verify that the number is less than 20. Once verified, square the number if it is even, or multiply it by 3 if it is odd.</a:t>
            </a:r>
          </a:p>
          <a:p>
            <a:pPr marL="0" indent="0" fontAlgn="base">
              <a:buNone/>
            </a:pPr>
            <a:r>
              <a:rPr lang="en-US" dirty="0"/>
              <a:t>﻿def </a:t>
            </a:r>
            <a:r>
              <a:rPr lang="en-US" dirty="0" err="1"/>
              <a:t>odd_even</a:t>
            </a:r>
            <a:r>
              <a:rPr lang="en-US" dirty="0"/>
              <a:t>(</a:t>
            </a:r>
            <a:r>
              <a:rPr lang="en-US" dirty="0" err="1"/>
              <a:t>enter_num</a:t>
            </a:r>
            <a:r>
              <a:rPr lang="en-US" dirty="0"/>
              <a:t>):</a:t>
            </a:r>
          </a:p>
          <a:p>
            <a:pPr marL="0" indent="0" fontAlgn="base">
              <a:buNone/>
            </a:pPr>
            <a:r>
              <a:rPr lang="en-US" dirty="0"/>
              <a:t>Test Cases:</a:t>
            </a:r>
          </a:p>
          <a:p>
            <a:pPr marL="0" indent="0" fontAlgn="base">
              <a:buNone/>
            </a:pPr>
            <a:r>
              <a:rPr lang="en-US" dirty="0"/>
              <a:t>﻿</a:t>
            </a:r>
            <a:r>
              <a:rPr lang="en-US" dirty="0" err="1"/>
              <a:t>odd_even</a:t>
            </a:r>
            <a:r>
              <a:rPr lang="en-US" dirty="0"/>
              <a:t>(23): Invalid </a:t>
            </a:r>
          </a:p>
          <a:p>
            <a:pPr marL="0" indent="0" fontAlgn="base">
              <a:buNone/>
            </a:pPr>
            <a:r>
              <a:rPr lang="en-US" dirty="0" err="1"/>
              <a:t>odd_even</a:t>
            </a:r>
            <a:r>
              <a:rPr lang="en-US" dirty="0"/>
              <a:t>(14): Even, 196</a:t>
            </a:r>
          </a:p>
          <a:p>
            <a:pPr marL="0" indent="0" fontAlgn="base">
              <a:buNone/>
            </a:pPr>
            <a:r>
              <a:rPr lang="en-US" dirty="0" err="1"/>
              <a:t>odd_even</a:t>
            </a:r>
            <a:r>
              <a:rPr lang="en-US" dirty="0"/>
              <a:t>(7) :Odd, 21</a:t>
            </a:r>
          </a:p>
          <a:p>
            <a:pPr marL="0" indent="0">
              <a:buNone/>
            </a:pPr>
            <a:r>
              <a:rPr lang="en-US" dirty="0"/>
              <a:t/>
            </a:r>
            <a:br>
              <a:rPr lang="en-US" dirty="0"/>
            </a:br>
            <a:endParaRPr lang="en-US" dirty="0"/>
          </a:p>
        </p:txBody>
      </p:sp>
    </p:spTree>
    <p:extLst>
      <p:ext uri="{BB962C8B-B14F-4D97-AF65-F5344CB8AC3E}">
        <p14:creationId xmlns:p14="http://schemas.microsoft.com/office/powerpoint/2010/main" val="1841575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1FFA2-87A4-524C-A244-D631D6A50A9C}"/>
              </a:ext>
            </a:extLst>
          </p:cNvPr>
          <p:cNvSpPr>
            <a:spLocks noGrp="1"/>
          </p:cNvSpPr>
          <p:nvPr>
            <p:ph type="title"/>
          </p:nvPr>
        </p:nvSpPr>
        <p:spPr/>
        <p:txBody>
          <a:bodyPr/>
          <a:lstStyle/>
          <a:p>
            <a:r>
              <a:rPr lang="en-US" dirty="0"/>
              <a:t>Problem 4</a:t>
            </a:r>
          </a:p>
        </p:txBody>
      </p:sp>
      <p:sp>
        <p:nvSpPr>
          <p:cNvPr id="3" name="Content Placeholder 2">
            <a:extLst>
              <a:ext uri="{FF2B5EF4-FFF2-40B4-BE49-F238E27FC236}">
                <a16:creationId xmlns:a16="http://schemas.microsoft.com/office/drawing/2014/main" id="{9B78E89B-E454-AD43-B8C7-0F7FACBA34AB}"/>
              </a:ext>
            </a:extLst>
          </p:cNvPr>
          <p:cNvSpPr>
            <a:spLocks noGrp="1"/>
          </p:cNvSpPr>
          <p:nvPr>
            <p:ph idx="1"/>
          </p:nvPr>
        </p:nvSpPr>
        <p:spPr/>
        <p:txBody>
          <a:bodyPr/>
          <a:lstStyle/>
          <a:p>
            <a:r>
              <a:rPr lang="en-US" dirty="0"/>
              <a:t>Given a day of the week encoded as 0=Sun, 1=Mon, 2=Tue, ...6=Sat, and a </a:t>
            </a:r>
            <a:r>
              <a:rPr lang="en-US" dirty="0" err="1"/>
              <a:t>boolean</a:t>
            </a:r>
            <a:r>
              <a:rPr lang="en-US" dirty="0"/>
              <a:t> indicating if we are on vacation, return a string of the form "7:00" indicating when the alarm clock should ring. Weekdays, the alarm should be "7:00" and on the weekend it should be "10:00". Unless we are on vacation -- then on weekdays it should be "10:00" and weekends it should be "off".</a:t>
            </a:r>
          </a:p>
          <a:p>
            <a:r>
              <a:rPr lang="en-US" dirty="0" err="1"/>
              <a:t>def</a:t>
            </a:r>
            <a:r>
              <a:rPr lang="en-US" dirty="0"/>
              <a:t> </a:t>
            </a:r>
            <a:r>
              <a:rPr lang="en-US" dirty="0" err="1"/>
              <a:t>alarm_clock</a:t>
            </a:r>
            <a:r>
              <a:rPr lang="en-US" dirty="0"/>
              <a:t>(day, vacation):</a:t>
            </a:r>
            <a:r>
              <a:rPr lang="en-US" dirty="0"/>
              <a:t/>
            </a:r>
            <a:br>
              <a:rPr lang="en-US" dirty="0"/>
            </a:br>
            <a:r>
              <a:rPr lang="en-US" dirty="0" err="1"/>
              <a:t>alarm_clock</a:t>
            </a:r>
            <a:r>
              <a:rPr lang="en-US" dirty="0"/>
              <a:t>(1, False) → '7:00'</a:t>
            </a:r>
            <a:br>
              <a:rPr lang="en-US" dirty="0"/>
            </a:br>
            <a:r>
              <a:rPr lang="en-US" dirty="0" err="1"/>
              <a:t>alarm_clock</a:t>
            </a:r>
            <a:r>
              <a:rPr lang="en-US" dirty="0"/>
              <a:t>(5, True) → ‘10:00'</a:t>
            </a:r>
            <a:br>
              <a:rPr lang="en-US" dirty="0"/>
            </a:br>
            <a:r>
              <a:rPr lang="en-US" dirty="0" err="1"/>
              <a:t>alarm_clock</a:t>
            </a:r>
            <a:r>
              <a:rPr lang="en-US" dirty="0"/>
              <a:t>(0, False) → '10:00'</a:t>
            </a:r>
          </a:p>
        </p:txBody>
      </p:sp>
    </p:spTree>
    <p:extLst>
      <p:ext uri="{BB962C8B-B14F-4D97-AF65-F5344CB8AC3E}">
        <p14:creationId xmlns:p14="http://schemas.microsoft.com/office/powerpoint/2010/main" val="4204243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53543-DD0C-1E48-AA47-4CA9B2D810F1}"/>
              </a:ext>
            </a:extLst>
          </p:cNvPr>
          <p:cNvSpPr>
            <a:spLocks noGrp="1"/>
          </p:cNvSpPr>
          <p:nvPr>
            <p:ph type="title"/>
          </p:nvPr>
        </p:nvSpPr>
        <p:spPr>
          <a:xfrm>
            <a:off x="838200" y="365125"/>
            <a:ext cx="10515600" cy="866267"/>
          </a:xfrm>
        </p:spPr>
        <p:txBody>
          <a:bodyPr/>
          <a:lstStyle/>
          <a:p>
            <a:r>
              <a:rPr lang="en-US" dirty="0"/>
              <a:t>Problem 5</a:t>
            </a:r>
          </a:p>
        </p:txBody>
      </p:sp>
      <p:sp>
        <p:nvSpPr>
          <p:cNvPr id="3" name="Content Placeholder 2">
            <a:extLst>
              <a:ext uri="{FF2B5EF4-FFF2-40B4-BE49-F238E27FC236}">
                <a16:creationId xmlns:a16="http://schemas.microsoft.com/office/drawing/2014/main" id="{EE7D36F1-8973-5142-A72E-CE10642F1406}"/>
              </a:ext>
            </a:extLst>
          </p:cNvPr>
          <p:cNvSpPr>
            <a:spLocks noGrp="1"/>
          </p:cNvSpPr>
          <p:nvPr>
            <p:ph idx="1"/>
          </p:nvPr>
        </p:nvSpPr>
        <p:spPr>
          <a:xfrm>
            <a:off x="838200" y="1231392"/>
            <a:ext cx="10515600" cy="4945571"/>
          </a:xfrm>
        </p:spPr>
        <p:txBody>
          <a:bodyPr>
            <a:normAutofit lnSpcReduction="10000"/>
          </a:bodyPr>
          <a:lstStyle/>
          <a:p>
            <a:r>
              <a:rPr lang="en-US" dirty="0"/>
              <a:t>You and your date are trying to get a table at a restaurant. The parameter "you" is the stylishness of your clothes, in the range 0..10, and "date" is the stylishness of your date's clothes. The result getting the table is encoded as an </a:t>
            </a:r>
            <a:r>
              <a:rPr lang="en-US" dirty="0" err="1"/>
              <a:t>int</a:t>
            </a:r>
            <a:r>
              <a:rPr lang="en-US" dirty="0"/>
              <a:t> value with 0=no, 1=maybe, 2=yes. If either of you is very stylish, 8 or more, then the result is 2 (yes). With the exception that if either of you has style of 2 or less, then the result is 0 (no). Otherwise the result is 1 (maybe).</a:t>
            </a:r>
          </a:p>
          <a:p>
            <a:r>
              <a:rPr lang="en-US" dirty="0"/>
              <a:t>﻿def </a:t>
            </a:r>
            <a:r>
              <a:rPr lang="en-US" dirty="0" err="1"/>
              <a:t>date_fashion</a:t>
            </a:r>
            <a:r>
              <a:rPr lang="en-US" dirty="0"/>
              <a:t>(you, date):</a:t>
            </a:r>
          </a:p>
          <a:p>
            <a:r>
              <a:rPr lang="en-US" b="1" dirty="0"/>
              <a:t>Test cases:</a:t>
            </a:r>
          </a:p>
          <a:p>
            <a:r>
              <a:rPr lang="en-US" dirty="0" err="1"/>
              <a:t>date_fashion</a:t>
            </a:r>
            <a:r>
              <a:rPr lang="en-US" dirty="0"/>
              <a:t>(5, 10) → 2</a:t>
            </a:r>
            <a:br>
              <a:rPr lang="en-US" dirty="0"/>
            </a:br>
            <a:r>
              <a:rPr lang="en-US" dirty="0" err="1"/>
              <a:t>date_fashion</a:t>
            </a:r>
            <a:r>
              <a:rPr lang="en-US" dirty="0"/>
              <a:t>(5, 2) → 0</a:t>
            </a:r>
            <a:br>
              <a:rPr lang="en-US" dirty="0"/>
            </a:br>
            <a:r>
              <a:rPr lang="en-US" dirty="0" err="1"/>
              <a:t>date_fashion</a:t>
            </a:r>
            <a:r>
              <a:rPr lang="en-US" dirty="0"/>
              <a:t>(5, 5) → 1</a:t>
            </a:r>
          </a:p>
        </p:txBody>
      </p:sp>
    </p:spTree>
    <p:extLst>
      <p:ext uri="{BB962C8B-B14F-4D97-AF65-F5344CB8AC3E}">
        <p14:creationId xmlns:p14="http://schemas.microsoft.com/office/powerpoint/2010/main" val="50650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6DAAC-BD6A-474A-8415-3547B695981B}"/>
              </a:ext>
            </a:extLst>
          </p:cNvPr>
          <p:cNvSpPr>
            <a:spLocks noGrp="1"/>
          </p:cNvSpPr>
          <p:nvPr>
            <p:ph type="title"/>
          </p:nvPr>
        </p:nvSpPr>
        <p:spPr/>
        <p:txBody>
          <a:bodyPr/>
          <a:lstStyle/>
          <a:p>
            <a:r>
              <a:rPr lang="en-US" dirty="0"/>
              <a:t>In Class Exercise</a:t>
            </a:r>
          </a:p>
        </p:txBody>
      </p:sp>
      <p:sp>
        <p:nvSpPr>
          <p:cNvPr id="3" name="Content Placeholder 2">
            <a:extLst>
              <a:ext uri="{FF2B5EF4-FFF2-40B4-BE49-F238E27FC236}">
                <a16:creationId xmlns:a16="http://schemas.microsoft.com/office/drawing/2014/main" id="{9745AC31-3995-D649-AC60-5FBB1B28E76D}"/>
              </a:ext>
            </a:extLst>
          </p:cNvPr>
          <p:cNvSpPr>
            <a:spLocks noGrp="1"/>
          </p:cNvSpPr>
          <p:nvPr>
            <p:ph idx="1"/>
          </p:nvPr>
        </p:nvSpPr>
        <p:spPr/>
        <p:txBody>
          <a:bodyPr>
            <a:normAutofit lnSpcReduction="10000"/>
          </a:bodyPr>
          <a:lstStyle/>
          <a:p>
            <a:r>
              <a:rPr lang="en-US" dirty="0"/>
              <a:t>Our </a:t>
            </a:r>
            <a:r>
              <a:rPr lang="en-US" b="1" dirty="0"/>
              <a:t>goal </a:t>
            </a:r>
            <a:r>
              <a:rPr lang="en-US" dirty="0"/>
              <a:t>is to make chocolates with a certain weight (in kilos). As ingredients we have small sized bars (1 kilo each) and big sized bars (5 kilos each). Write a function that returns the number of small bars we will need. Assume </a:t>
            </a:r>
            <a:r>
              <a:rPr lang="en-US" b="1" dirty="0"/>
              <a:t>we will always use big bars before small bars</a:t>
            </a:r>
            <a:r>
              <a:rPr lang="en-US" dirty="0"/>
              <a:t>. Return -1 if it can't be done.</a:t>
            </a:r>
          </a:p>
          <a:p>
            <a:r>
              <a:rPr lang="en-US" dirty="0"/>
              <a:t>﻿def </a:t>
            </a:r>
            <a:r>
              <a:rPr lang="en-US" dirty="0" err="1"/>
              <a:t>make_chocolate</a:t>
            </a:r>
            <a:r>
              <a:rPr lang="en-US" dirty="0"/>
              <a:t>(small, big, goal):</a:t>
            </a:r>
            <a:br>
              <a:rPr lang="en-US" dirty="0"/>
            </a:br>
            <a:r>
              <a:rPr lang="en-US" dirty="0" err="1"/>
              <a:t>make_chocolate</a:t>
            </a:r>
            <a:r>
              <a:rPr lang="en-US" dirty="0"/>
              <a:t>(4, 1, 9) → 4</a:t>
            </a:r>
            <a:br>
              <a:rPr lang="en-US" dirty="0"/>
            </a:br>
            <a:r>
              <a:rPr lang="en-US" dirty="0" err="1"/>
              <a:t>make_chocolate</a:t>
            </a:r>
            <a:r>
              <a:rPr lang="en-US" dirty="0"/>
              <a:t>(4, 1, 10) → -1</a:t>
            </a:r>
            <a:br>
              <a:rPr lang="en-US" dirty="0"/>
            </a:br>
            <a:r>
              <a:rPr lang="en-US" dirty="0" err="1"/>
              <a:t>make_chocolate</a:t>
            </a:r>
            <a:r>
              <a:rPr lang="en-US" dirty="0"/>
              <a:t>(4, 1, 7) → 2</a:t>
            </a:r>
          </a:p>
          <a:p>
            <a:pPr marL="0" indent="0">
              <a:buNone/>
            </a:pPr>
            <a:r>
              <a:rPr lang="en-US" dirty="0"/>
              <a:t>   </a:t>
            </a:r>
            <a:r>
              <a:rPr lang="en-US" dirty="0" err="1"/>
              <a:t>make_chocolate</a:t>
            </a:r>
            <a:r>
              <a:rPr lang="en-US" dirty="0"/>
              <a:t>(6, 2, 7) → 2</a:t>
            </a:r>
          </a:p>
          <a:p>
            <a:pPr marL="0" indent="0">
              <a:buNone/>
            </a:pPr>
            <a:r>
              <a:rPr lang="en-US" dirty="0"/>
              <a:t>   </a:t>
            </a:r>
            <a:r>
              <a:rPr lang="en-US" dirty="0" err="1"/>
              <a:t>make_chocolate</a:t>
            </a:r>
            <a:r>
              <a:rPr lang="en-US" dirty="0"/>
              <a:t>(1, 2, 5) → 0</a:t>
            </a:r>
          </a:p>
        </p:txBody>
      </p:sp>
    </p:spTree>
    <p:extLst>
      <p:ext uri="{BB962C8B-B14F-4D97-AF65-F5344CB8AC3E}">
        <p14:creationId xmlns:p14="http://schemas.microsoft.com/office/powerpoint/2010/main" val="14176492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558EE-3BAA-8A4A-8E41-A865D54474AB}"/>
              </a:ext>
            </a:extLst>
          </p:cNvPr>
          <p:cNvSpPr>
            <a:spLocks noGrp="1"/>
          </p:cNvSpPr>
          <p:nvPr>
            <p:ph type="title"/>
          </p:nvPr>
        </p:nvSpPr>
        <p:spPr/>
        <p:txBody>
          <a:bodyPr/>
          <a:lstStyle/>
          <a:p>
            <a:r>
              <a:rPr lang="en-US" dirty="0"/>
              <a:t>Hint</a:t>
            </a:r>
          </a:p>
        </p:txBody>
      </p:sp>
      <p:sp>
        <p:nvSpPr>
          <p:cNvPr id="3" name="Content Placeholder 2">
            <a:extLst>
              <a:ext uri="{FF2B5EF4-FFF2-40B4-BE49-F238E27FC236}">
                <a16:creationId xmlns:a16="http://schemas.microsoft.com/office/drawing/2014/main" id="{908A11DA-4BFD-0445-9688-2170151C1DA0}"/>
              </a:ext>
            </a:extLst>
          </p:cNvPr>
          <p:cNvSpPr>
            <a:spLocks noGrp="1"/>
          </p:cNvSpPr>
          <p:nvPr>
            <p:ph idx="1"/>
          </p:nvPr>
        </p:nvSpPr>
        <p:spPr>
          <a:xfrm>
            <a:off x="838200" y="1489166"/>
            <a:ext cx="10515600" cy="4687797"/>
          </a:xfrm>
        </p:spPr>
        <p:txBody>
          <a:bodyPr>
            <a:normAutofit fontScale="92500" lnSpcReduction="10000"/>
          </a:bodyPr>
          <a:lstStyle/>
          <a:p>
            <a:pPr marL="0" indent="0">
              <a:buNone/>
            </a:pPr>
            <a:r>
              <a:rPr lang="en-US" dirty="0"/>
              <a:t>﻿def </a:t>
            </a:r>
            <a:r>
              <a:rPr lang="en-US" dirty="0" err="1"/>
              <a:t>make_chocolate</a:t>
            </a:r>
            <a:r>
              <a:rPr lang="en-US" dirty="0"/>
              <a:t>(small, big, goal):</a:t>
            </a:r>
          </a:p>
          <a:p>
            <a:pPr marL="0" indent="0">
              <a:buNone/>
            </a:pPr>
            <a:r>
              <a:rPr lang="en-US" dirty="0"/>
              <a:t>  if goal&gt;=(5*big):</a:t>
            </a:r>
          </a:p>
          <a:p>
            <a:pPr marL="0" indent="0">
              <a:buNone/>
            </a:pPr>
            <a:r>
              <a:rPr lang="en-US" dirty="0"/>
              <a:t>    do </a:t>
            </a:r>
            <a:r>
              <a:rPr lang="en-US" dirty="0" smtClean="0"/>
              <a:t>something: How do I deal with the remaining value</a:t>
            </a:r>
            <a:endParaRPr lang="en-US" dirty="0"/>
          </a:p>
          <a:p>
            <a:pPr marL="0" indent="0">
              <a:buNone/>
            </a:pPr>
            <a:r>
              <a:rPr lang="en-US" dirty="0"/>
              <a:t>  else:</a:t>
            </a:r>
          </a:p>
          <a:p>
            <a:pPr marL="0" indent="0">
              <a:buNone/>
            </a:pPr>
            <a:r>
              <a:rPr lang="en-US" dirty="0"/>
              <a:t>    do </a:t>
            </a:r>
            <a:r>
              <a:rPr lang="en-US" dirty="0" smtClean="0"/>
              <a:t>something: How do I deal with the remaining value</a:t>
            </a:r>
          </a:p>
          <a:p>
            <a:pPr marL="0" indent="0">
              <a:buNone/>
            </a:pPr>
            <a:r>
              <a:rPr lang="en-US" dirty="0"/>
              <a:t> </a:t>
            </a:r>
            <a:r>
              <a:rPr lang="en-US" dirty="0" smtClean="0"/>
              <a:t> if the remaining value &lt;=small then:</a:t>
            </a:r>
          </a:p>
          <a:p>
            <a:pPr marL="0" indent="0">
              <a:buNone/>
            </a:pPr>
            <a:r>
              <a:rPr lang="en-US" dirty="0"/>
              <a:t> </a:t>
            </a:r>
            <a:r>
              <a:rPr lang="en-US" dirty="0" smtClean="0"/>
              <a:t>     return the remaining value</a:t>
            </a:r>
          </a:p>
          <a:p>
            <a:pPr marL="0" indent="0">
              <a:buNone/>
            </a:pPr>
            <a:r>
              <a:rPr lang="en-US" dirty="0"/>
              <a:t> </a:t>
            </a:r>
            <a:r>
              <a:rPr lang="en-US" dirty="0" smtClean="0"/>
              <a:t>  else:</a:t>
            </a:r>
          </a:p>
          <a:p>
            <a:pPr marL="0" indent="0">
              <a:buNone/>
            </a:pPr>
            <a:r>
              <a:rPr lang="en-US" dirty="0"/>
              <a:t> </a:t>
            </a:r>
            <a:r>
              <a:rPr lang="en-US" dirty="0" smtClean="0"/>
              <a:t>     return -1</a:t>
            </a:r>
          </a:p>
          <a:p>
            <a:pPr marL="0" indent="0">
              <a:buNone/>
            </a:pPr>
            <a:r>
              <a:rPr lang="en-US" dirty="0"/>
              <a:t> </a:t>
            </a:r>
            <a:r>
              <a:rPr lang="en-US" dirty="0" smtClean="0"/>
              <a:t>    </a:t>
            </a:r>
            <a:endParaRPr lang="en-US" dirty="0"/>
          </a:p>
        </p:txBody>
      </p:sp>
    </p:spTree>
    <p:extLst>
      <p:ext uri="{BB962C8B-B14F-4D97-AF65-F5344CB8AC3E}">
        <p14:creationId xmlns:p14="http://schemas.microsoft.com/office/powerpoint/2010/main" val="3373386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Class</a:t>
            </a:r>
            <a:endParaRPr lang="en-US" dirty="0"/>
          </a:p>
        </p:txBody>
      </p:sp>
      <p:sp>
        <p:nvSpPr>
          <p:cNvPr id="3" name="Content Placeholder 2"/>
          <p:cNvSpPr>
            <a:spLocks noGrp="1"/>
          </p:cNvSpPr>
          <p:nvPr>
            <p:ph idx="1"/>
          </p:nvPr>
        </p:nvSpPr>
        <p:spPr/>
        <p:txBody>
          <a:bodyPr/>
          <a:lstStyle/>
          <a:p>
            <a:r>
              <a:rPr lang="en-US" dirty="0" smtClean="0"/>
              <a:t>Tuples</a:t>
            </a:r>
          </a:p>
          <a:p>
            <a:r>
              <a:rPr lang="en-US" dirty="0" smtClean="0"/>
              <a:t>Images</a:t>
            </a:r>
            <a:endParaRPr lang="en-US" dirty="0"/>
          </a:p>
        </p:txBody>
      </p:sp>
    </p:spTree>
    <p:extLst>
      <p:ext uri="{BB962C8B-B14F-4D97-AF65-F5344CB8AC3E}">
        <p14:creationId xmlns:p14="http://schemas.microsoft.com/office/powerpoint/2010/main" val="2755464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75C5C-406F-684C-9CAC-94E086103C12}"/>
              </a:ext>
            </a:extLst>
          </p:cNvPr>
          <p:cNvSpPr>
            <a:spLocks noGrp="1"/>
          </p:cNvSpPr>
          <p:nvPr>
            <p:ph type="title"/>
          </p:nvPr>
        </p:nvSpPr>
        <p:spPr/>
        <p:txBody>
          <a:bodyPr/>
          <a:lstStyle/>
          <a:p>
            <a:r>
              <a:rPr lang="en-US" dirty="0"/>
              <a:t>Announcements</a:t>
            </a:r>
          </a:p>
        </p:txBody>
      </p:sp>
      <p:sp>
        <p:nvSpPr>
          <p:cNvPr id="3" name="Content Placeholder 2">
            <a:extLst>
              <a:ext uri="{FF2B5EF4-FFF2-40B4-BE49-F238E27FC236}">
                <a16:creationId xmlns:a16="http://schemas.microsoft.com/office/drawing/2014/main" id="{4508CAC9-94A7-7E4A-B397-704243669EE1}"/>
              </a:ext>
            </a:extLst>
          </p:cNvPr>
          <p:cNvSpPr>
            <a:spLocks noGrp="1"/>
          </p:cNvSpPr>
          <p:nvPr>
            <p:ph idx="1"/>
          </p:nvPr>
        </p:nvSpPr>
        <p:spPr>
          <a:xfrm>
            <a:off x="838200" y="1328928"/>
            <a:ext cx="10515600" cy="4848035"/>
          </a:xfrm>
        </p:spPr>
        <p:txBody>
          <a:bodyPr>
            <a:normAutofit/>
          </a:bodyPr>
          <a:lstStyle/>
          <a:p>
            <a:r>
              <a:rPr lang="en-US" dirty="0"/>
              <a:t>Exam 1 scheduled for February 14</a:t>
            </a:r>
          </a:p>
          <a:p>
            <a:r>
              <a:rPr lang="en-US" dirty="0"/>
              <a:t>Duration: 1 hour 50 minutes</a:t>
            </a:r>
          </a:p>
          <a:p>
            <a:r>
              <a:rPr lang="en-US" dirty="0"/>
              <a:t>Please try to come 10 minutes before time so that we can finish on-time.</a:t>
            </a:r>
          </a:p>
          <a:p>
            <a:r>
              <a:rPr lang="en-US" dirty="0"/>
              <a:t>Closed book, closed computers exam:</a:t>
            </a:r>
          </a:p>
          <a:p>
            <a:pPr lvl="1"/>
            <a:r>
              <a:rPr lang="en-US" dirty="0"/>
              <a:t>Bring 2 A4 size hand-written sheets</a:t>
            </a:r>
          </a:p>
          <a:p>
            <a:pPr lvl="1"/>
            <a:r>
              <a:rPr lang="en-US" dirty="0"/>
              <a:t>Write your name on them and submit with your exam</a:t>
            </a:r>
          </a:p>
          <a:p>
            <a:r>
              <a:rPr lang="en-US" dirty="0"/>
              <a:t>Scope: Everything from Lecture notes, Class Exercises and Home-works (covered until today).</a:t>
            </a:r>
          </a:p>
          <a:p>
            <a:pPr lvl="1"/>
            <a:r>
              <a:rPr lang="en-US" dirty="0"/>
              <a:t>Get all the material from the Submitty website</a:t>
            </a:r>
          </a:p>
        </p:txBody>
      </p:sp>
    </p:spTree>
    <p:extLst>
      <p:ext uri="{BB962C8B-B14F-4D97-AF65-F5344CB8AC3E}">
        <p14:creationId xmlns:p14="http://schemas.microsoft.com/office/powerpoint/2010/main" val="4258790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F9B98-4665-2148-A0B2-C543C4251526}"/>
              </a:ext>
            </a:extLst>
          </p:cNvPr>
          <p:cNvSpPr>
            <a:spLocks noGrp="1"/>
          </p:cNvSpPr>
          <p:nvPr>
            <p:ph type="title"/>
          </p:nvPr>
        </p:nvSpPr>
        <p:spPr/>
        <p:txBody>
          <a:bodyPr/>
          <a:lstStyle/>
          <a:p>
            <a:r>
              <a:rPr lang="en-US" dirty="0"/>
              <a:t>Goals for today</a:t>
            </a:r>
          </a:p>
        </p:txBody>
      </p:sp>
      <p:sp>
        <p:nvSpPr>
          <p:cNvPr id="3" name="Content Placeholder 2">
            <a:extLst>
              <a:ext uri="{FF2B5EF4-FFF2-40B4-BE49-F238E27FC236}">
                <a16:creationId xmlns:a16="http://schemas.microsoft.com/office/drawing/2014/main" id="{3B708DE5-C10C-1243-998A-74D00326CFE1}"/>
              </a:ext>
            </a:extLst>
          </p:cNvPr>
          <p:cNvSpPr>
            <a:spLocks noGrp="1"/>
          </p:cNvSpPr>
          <p:nvPr>
            <p:ph idx="1"/>
          </p:nvPr>
        </p:nvSpPr>
        <p:spPr/>
        <p:txBody>
          <a:bodyPr/>
          <a:lstStyle/>
          <a:p>
            <a:r>
              <a:rPr lang="en-US" dirty="0"/>
              <a:t>Scope and structure of the exam</a:t>
            </a:r>
          </a:p>
          <a:p>
            <a:r>
              <a:rPr lang="en-US" dirty="0"/>
              <a:t>Target Problems using:</a:t>
            </a:r>
          </a:p>
          <a:p>
            <a:pPr lvl="1"/>
            <a:r>
              <a:rPr lang="en-US" dirty="0"/>
              <a:t>Decision Logic</a:t>
            </a:r>
          </a:p>
          <a:p>
            <a:pPr lvl="1"/>
            <a:r>
              <a:rPr lang="en-US" dirty="0"/>
              <a:t>Boolean Algebra</a:t>
            </a:r>
          </a:p>
          <a:p>
            <a:r>
              <a:rPr lang="en-US" dirty="0"/>
              <a:t>Submit In-Class Exercise</a:t>
            </a:r>
          </a:p>
        </p:txBody>
      </p:sp>
    </p:spTree>
    <p:extLst>
      <p:ext uri="{BB962C8B-B14F-4D97-AF65-F5344CB8AC3E}">
        <p14:creationId xmlns:p14="http://schemas.microsoft.com/office/powerpoint/2010/main" val="1711083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A7B19-A701-8D45-B7DA-54E5228A403F}"/>
              </a:ext>
            </a:extLst>
          </p:cNvPr>
          <p:cNvSpPr>
            <a:spLocks noGrp="1"/>
          </p:cNvSpPr>
          <p:nvPr>
            <p:ph type="title"/>
          </p:nvPr>
        </p:nvSpPr>
        <p:spPr/>
        <p:txBody>
          <a:bodyPr/>
          <a:lstStyle/>
          <a:p>
            <a:r>
              <a:rPr lang="en-US" dirty="0"/>
              <a:t>Structure</a:t>
            </a:r>
          </a:p>
        </p:txBody>
      </p:sp>
      <p:sp>
        <p:nvSpPr>
          <p:cNvPr id="3" name="Content Placeholder 2">
            <a:extLst>
              <a:ext uri="{FF2B5EF4-FFF2-40B4-BE49-F238E27FC236}">
                <a16:creationId xmlns:a16="http://schemas.microsoft.com/office/drawing/2014/main" id="{3E705F4E-D876-E242-8650-28DDE32BD028}"/>
              </a:ext>
            </a:extLst>
          </p:cNvPr>
          <p:cNvSpPr>
            <a:spLocks noGrp="1"/>
          </p:cNvSpPr>
          <p:nvPr>
            <p:ph idx="1"/>
          </p:nvPr>
        </p:nvSpPr>
        <p:spPr/>
        <p:txBody>
          <a:bodyPr>
            <a:normAutofit lnSpcReduction="10000"/>
          </a:bodyPr>
          <a:lstStyle/>
          <a:p>
            <a:r>
              <a:rPr lang="en-US" dirty="0"/>
              <a:t>5 questions to be finished in 1 hour 50 minutes</a:t>
            </a:r>
          </a:p>
          <a:p>
            <a:r>
              <a:rPr lang="en-US" u="sng" dirty="0"/>
              <a:t>Question 1: (20 points)</a:t>
            </a:r>
          </a:p>
          <a:p>
            <a:pPr lvl="1"/>
            <a:r>
              <a:rPr lang="en-US" dirty="0"/>
              <a:t>10 parts: one or two words answer</a:t>
            </a:r>
          </a:p>
          <a:p>
            <a:pPr lvl="1"/>
            <a:r>
              <a:rPr lang="en-US" dirty="0"/>
              <a:t>E.g. what is the function used to typecast to floating point numbers?</a:t>
            </a:r>
          </a:p>
          <a:p>
            <a:pPr lvl="1"/>
            <a:r>
              <a:rPr lang="en-US" dirty="0"/>
              <a:t>float()</a:t>
            </a:r>
          </a:p>
          <a:p>
            <a:pPr lvl="1"/>
            <a:r>
              <a:rPr lang="en-US" dirty="0"/>
              <a:t>Check Lecture 1 slides</a:t>
            </a:r>
          </a:p>
          <a:p>
            <a:r>
              <a:rPr lang="en-US" u="sng" dirty="0"/>
              <a:t>Question 2: (30 points)</a:t>
            </a:r>
          </a:p>
          <a:p>
            <a:pPr lvl="1"/>
            <a:r>
              <a:rPr lang="en-US" dirty="0"/>
              <a:t>Write Python program for some computational problem (calculate something)</a:t>
            </a:r>
          </a:p>
          <a:p>
            <a:pPr lvl="1"/>
            <a:r>
              <a:rPr lang="en-US" dirty="0"/>
              <a:t>Look for specifics e.g. if the program asks you to format a message in a particular style then you must do that to get full credit.</a:t>
            </a:r>
          </a:p>
          <a:p>
            <a:pPr lvl="1"/>
            <a:r>
              <a:rPr lang="en-US" dirty="0"/>
              <a:t>Check Lecture 4 slides to review formatting</a:t>
            </a:r>
          </a:p>
          <a:p>
            <a:pPr lvl="1"/>
            <a:endParaRPr lang="en-US" dirty="0"/>
          </a:p>
          <a:p>
            <a:pPr lvl="1"/>
            <a:endParaRPr lang="en-US" dirty="0"/>
          </a:p>
        </p:txBody>
      </p:sp>
    </p:spTree>
    <p:extLst>
      <p:ext uri="{BB962C8B-B14F-4D97-AF65-F5344CB8AC3E}">
        <p14:creationId xmlns:p14="http://schemas.microsoft.com/office/powerpoint/2010/main" val="3174892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7D3F4-B804-E845-94E1-99CDE7F48F54}"/>
              </a:ext>
            </a:extLst>
          </p:cNvPr>
          <p:cNvSpPr>
            <a:spLocks noGrp="1"/>
          </p:cNvSpPr>
          <p:nvPr>
            <p:ph type="title"/>
          </p:nvPr>
        </p:nvSpPr>
        <p:spPr/>
        <p:txBody>
          <a:bodyPr/>
          <a:lstStyle/>
          <a:p>
            <a:r>
              <a:rPr lang="en-US" dirty="0"/>
              <a:t>Structure</a:t>
            </a:r>
          </a:p>
        </p:txBody>
      </p:sp>
      <p:sp>
        <p:nvSpPr>
          <p:cNvPr id="3" name="Content Placeholder 2">
            <a:extLst>
              <a:ext uri="{FF2B5EF4-FFF2-40B4-BE49-F238E27FC236}">
                <a16:creationId xmlns:a16="http://schemas.microsoft.com/office/drawing/2014/main" id="{57D00BAD-8F9B-DC4C-9E15-BB52E691E619}"/>
              </a:ext>
            </a:extLst>
          </p:cNvPr>
          <p:cNvSpPr>
            <a:spLocks noGrp="1"/>
          </p:cNvSpPr>
          <p:nvPr>
            <p:ph idx="1"/>
          </p:nvPr>
        </p:nvSpPr>
        <p:spPr/>
        <p:txBody>
          <a:bodyPr/>
          <a:lstStyle/>
          <a:p>
            <a:r>
              <a:rPr lang="en-US" u="sng" dirty="0"/>
              <a:t>Question 3: (10 points)</a:t>
            </a:r>
          </a:p>
          <a:p>
            <a:pPr lvl="1"/>
            <a:r>
              <a:rPr lang="en-US" dirty="0"/>
              <a:t>5 parts: Asking for expected output of a Boolean Statement</a:t>
            </a:r>
          </a:p>
          <a:p>
            <a:pPr lvl="1"/>
            <a:r>
              <a:rPr lang="en-US" dirty="0"/>
              <a:t>E.g. what is the output of 4!=3</a:t>
            </a:r>
          </a:p>
          <a:p>
            <a:pPr lvl="1"/>
            <a:r>
              <a:rPr lang="en-US" dirty="0"/>
              <a:t>Study from lecture 7 slides</a:t>
            </a:r>
          </a:p>
          <a:p>
            <a:r>
              <a:rPr lang="en-US" u="sng" dirty="0"/>
              <a:t>Question 4: (20 points)</a:t>
            </a:r>
          </a:p>
          <a:p>
            <a:pPr lvl="1"/>
            <a:r>
              <a:rPr lang="en-US" dirty="0"/>
              <a:t>4 parts: Find errors in a given code</a:t>
            </a:r>
          </a:p>
          <a:p>
            <a:pPr lvl="1"/>
            <a:r>
              <a:rPr lang="en-US" dirty="0"/>
              <a:t>E.g. what is wrong with the following code:</a:t>
            </a:r>
          </a:p>
          <a:p>
            <a:pPr marL="2286000" lvl="5" indent="0">
              <a:buNone/>
            </a:pPr>
            <a:r>
              <a:rPr lang="pt" dirty="0"/>
              <a:t>﻿</a:t>
            </a:r>
            <a:r>
              <a:rPr lang="pt" dirty="0" err="1"/>
              <a:t>def</a:t>
            </a:r>
            <a:r>
              <a:rPr lang="pt" dirty="0"/>
              <a:t> fun1(num1)</a:t>
            </a:r>
          </a:p>
          <a:p>
            <a:pPr marL="2286000" lvl="5" indent="0">
              <a:buNone/>
            </a:pPr>
            <a:r>
              <a:rPr lang="pt" dirty="0"/>
              <a:t>      print (</a:t>
            </a:r>
            <a:r>
              <a:rPr lang="pt" dirty="0" smtClean="0"/>
              <a:t>num1/2</a:t>
            </a:r>
            <a:r>
              <a:rPr lang="pt" dirty="0"/>
              <a:t>)</a:t>
            </a:r>
          </a:p>
          <a:p>
            <a:pPr marL="2286000" lvl="5" indent="0">
              <a:buNone/>
            </a:pPr>
            <a:endParaRPr lang="en-US" dirty="0"/>
          </a:p>
        </p:txBody>
      </p:sp>
    </p:spTree>
    <p:extLst>
      <p:ext uri="{BB962C8B-B14F-4D97-AF65-F5344CB8AC3E}">
        <p14:creationId xmlns:p14="http://schemas.microsoft.com/office/powerpoint/2010/main" val="2472737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ACB8A-DB7C-5D4E-86D8-0CABFE0EF6A1}"/>
              </a:ext>
            </a:extLst>
          </p:cNvPr>
          <p:cNvSpPr>
            <a:spLocks noGrp="1"/>
          </p:cNvSpPr>
          <p:nvPr>
            <p:ph type="title"/>
          </p:nvPr>
        </p:nvSpPr>
        <p:spPr/>
        <p:txBody>
          <a:bodyPr/>
          <a:lstStyle/>
          <a:p>
            <a:r>
              <a:rPr lang="en-US" dirty="0"/>
              <a:t>Structure</a:t>
            </a:r>
          </a:p>
        </p:txBody>
      </p:sp>
      <p:sp>
        <p:nvSpPr>
          <p:cNvPr id="3" name="Content Placeholder 2">
            <a:extLst>
              <a:ext uri="{FF2B5EF4-FFF2-40B4-BE49-F238E27FC236}">
                <a16:creationId xmlns:a16="http://schemas.microsoft.com/office/drawing/2014/main" id="{5BE41997-1428-1F4D-8E1B-AA1FAA9A85B6}"/>
              </a:ext>
            </a:extLst>
          </p:cNvPr>
          <p:cNvSpPr>
            <a:spLocks noGrp="1"/>
          </p:cNvSpPr>
          <p:nvPr>
            <p:ph idx="1"/>
          </p:nvPr>
        </p:nvSpPr>
        <p:spPr/>
        <p:txBody>
          <a:bodyPr/>
          <a:lstStyle/>
          <a:p>
            <a:r>
              <a:rPr lang="en-US" u="sng" dirty="0"/>
              <a:t>Question 5: (20 points)</a:t>
            </a:r>
          </a:p>
          <a:p>
            <a:pPr lvl="1"/>
            <a:r>
              <a:rPr lang="en-US" dirty="0"/>
              <a:t>2 parts:</a:t>
            </a:r>
          </a:p>
          <a:p>
            <a:pPr lvl="1"/>
            <a:r>
              <a:rPr lang="en-US" dirty="0"/>
              <a:t>Part (a) : String Operations e.g. write a string in lowercase i.e. </a:t>
            </a:r>
            <a:r>
              <a:rPr lang="en-US" dirty="0" err="1"/>
              <a:t>mystring.lower</a:t>
            </a:r>
            <a:r>
              <a:rPr lang="en-US" dirty="0"/>
              <a:t>()</a:t>
            </a:r>
          </a:p>
          <a:p>
            <a:pPr lvl="1"/>
            <a:r>
              <a:rPr lang="en-US" dirty="0"/>
              <a:t>Part (b): Output of a code that uses string operations</a:t>
            </a:r>
          </a:p>
          <a:p>
            <a:pPr lvl="2"/>
            <a:r>
              <a:rPr lang="en-US" dirty="0"/>
              <a:t>E.g. what is the output of the following code:</a:t>
            </a:r>
          </a:p>
          <a:p>
            <a:pPr marL="914400" lvl="2" indent="0">
              <a:buNone/>
            </a:pPr>
            <a:r>
              <a:rPr lang="en-US" dirty="0"/>
              <a:t>def func1(a):</a:t>
            </a:r>
          </a:p>
          <a:p>
            <a:pPr marL="914400" lvl="2" indent="0">
              <a:buNone/>
            </a:pPr>
            <a:r>
              <a:rPr lang="en-US" dirty="0"/>
              <a:t>       return a[2:]</a:t>
            </a:r>
          </a:p>
          <a:p>
            <a:pPr marL="914400" lvl="2" indent="0">
              <a:buNone/>
            </a:pPr>
            <a:r>
              <a:rPr lang="en-US" dirty="0"/>
              <a:t>func1(‘Oranges’)</a:t>
            </a:r>
          </a:p>
          <a:p>
            <a:pPr marL="914400" lvl="2" indent="0">
              <a:buNone/>
            </a:pPr>
            <a:r>
              <a:rPr lang="en-US" dirty="0"/>
              <a:t>Response: </a:t>
            </a:r>
            <a:r>
              <a:rPr lang="en-US" dirty="0" err="1"/>
              <a:t>anges</a:t>
            </a:r>
            <a:endParaRPr lang="en-US" dirty="0"/>
          </a:p>
          <a:p>
            <a:pPr marL="0" indent="0">
              <a:buNone/>
            </a:pPr>
            <a:r>
              <a:rPr lang="en-US" dirty="0"/>
              <a:t>Check Lecture slides and code from strings.</a:t>
            </a:r>
          </a:p>
          <a:p>
            <a:pPr lvl="2"/>
            <a:endParaRPr lang="en-US" dirty="0"/>
          </a:p>
        </p:txBody>
      </p:sp>
    </p:spTree>
    <p:extLst>
      <p:ext uri="{BB962C8B-B14F-4D97-AF65-F5344CB8AC3E}">
        <p14:creationId xmlns:p14="http://schemas.microsoft.com/office/powerpoint/2010/main" val="2859027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41144-0F5D-3B4C-8592-348AAD834303}"/>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63FA0859-773D-BB4D-AD1A-08343166C805}"/>
              </a:ext>
            </a:extLst>
          </p:cNvPr>
          <p:cNvSpPr>
            <a:spLocks noGrp="1"/>
          </p:cNvSpPr>
          <p:nvPr>
            <p:ph idx="1"/>
          </p:nvPr>
        </p:nvSpPr>
        <p:spPr/>
        <p:txBody>
          <a:bodyPr/>
          <a:lstStyle/>
          <a:p>
            <a:r>
              <a:rPr lang="en-US" dirty="0"/>
              <a:t>Check if an input number is a positive number, negative number or zero.</a:t>
            </a:r>
          </a:p>
          <a:p>
            <a:pPr lvl="1"/>
            <a:r>
              <a:rPr lang="en-US" dirty="0"/>
              <a:t>Use the if-</a:t>
            </a:r>
            <a:r>
              <a:rPr lang="en-US" dirty="0" err="1"/>
              <a:t>elif</a:t>
            </a:r>
            <a:r>
              <a:rPr lang="en-US" dirty="0"/>
              <a:t> ladder</a:t>
            </a:r>
          </a:p>
          <a:p>
            <a:pPr lvl="1"/>
            <a:r>
              <a:rPr lang="en-US" dirty="0"/>
              <a:t>Use the nested if logic</a:t>
            </a:r>
          </a:p>
        </p:txBody>
      </p:sp>
    </p:spTree>
    <p:extLst>
      <p:ext uri="{BB962C8B-B14F-4D97-AF65-F5344CB8AC3E}">
        <p14:creationId xmlns:p14="http://schemas.microsoft.com/office/powerpoint/2010/main" val="15289691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98F99-95C1-F346-ADD1-7EEA96CF1F65}"/>
              </a:ext>
            </a:extLst>
          </p:cNvPr>
          <p:cNvSpPr>
            <a:spLocks noGrp="1"/>
          </p:cNvSpPr>
          <p:nvPr>
            <p:ph type="title"/>
          </p:nvPr>
        </p:nvSpPr>
        <p:spPr/>
        <p:txBody>
          <a:bodyPr/>
          <a:lstStyle/>
          <a:p>
            <a:r>
              <a:rPr lang="en-US" dirty="0"/>
              <a:t>Solution (part a)</a:t>
            </a:r>
          </a:p>
        </p:txBody>
      </p:sp>
      <p:sp>
        <p:nvSpPr>
          <p:cNvPr id="3" name="Content Placeholder 2">
            <a:extLst>
              <a:ext uri="{FF2B5EF4-FFF2-40B4-BE49-F238E27FC236}">
                <a16:creationId xmlns:a16="http://schemas.microsoft.com/office/drawing/2014/main" id="{45AE46B9-7A05-1046-88BD-EC0901A83C3E}"/>
              </a:ext>
            </a:extLst>
          </p:cNvPr>
          <p:cNvSpPr>
            <a:spLocks noGrp="1"/>
          </p:cNvSpPr>
          <p:nvPr>
            <p:ph idx="1"/>
          </p:nvPr>
        </p:nvSpPr>
        <p:spPr/>
        <p:txBody>
          <a:bodyPr/>
          <a:lstStyle/>
          <a:p>
            <a:pPr marL="0" indent="0">
              <a:buNone/>
            </a:pPr>
            <a:r>
              <a:rPr lang="en-US" b="1" u="sng" dirty="0"/>
              <a:t>If</a:t>
            </a:r>
            <a:r>
              <a:rPr lang="en-US" dirty="0"/>
              <a:t> number is greater than zero </a:t>
            </a:r>
            <a:r>
              <a:rPr lang="en-US" b="1" u="sng" dirty="0"/>
              <a:t>then</a:t>
            </a:r>
            <a:r>
              <a:rPr lang="en-US" dirty="0"/>
              <a:t> print ‘positive’</a:t>
            </a:r>
          </a:p>
          <a:p>
            <a:pPr marL="0" indent="0">
              <a:buNone/>
            </a:pPr>
            <a:r>
              <a:rPr lang="en-US" b="1" u="sng" dirty="0" err="1"/>
              <a:t>elif</a:t>
            </a:r>
            <a:r>
              <a:rPr lang="en-US" dirty="0"/>
              <a:t> number is equal to zero </a:t>
            </a:r>
            <a:r>
              <a:rPr lang="en-US" b="1" u="sng" dirty="0"/>
              <a:t>then</a:t>
            </a:r>
            <a:r>
              <a:rPr lang="en-US" dirty="0"/>
              <a:t> print ‘zero’</a:t>
            </a:r>
          </a:p>
          <a:p>
            <a:pPr marL="0" indent="0">
              <a:buNone/>
            </a:pPr>
            <a:r>
              <a:rPr lang="en-US" b="1" u="sng" dirty="0"/>
              <a:t>else</a:t>
            </a:r>
            <a:r>
              <a:rPr lang="en-US" dirty="0"/>
              <a:t> print ‘negative’</a:t>
            </a:r>
          </a:p>
        </p:txBody>
      </p:sp>
    </p:spTree>
    <p:extLst>
      <p:ext uri="{BB962C8B-B14F-4D97-AF65-F5344CB8AC3E}">
        <p14:creationId xmlns:p14="http://schemas.microsoft.com/office/powerpoint/2010/main" val="4262427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34EB5-E2C9-DB47-89EF-FAEEFFDE1610}"/>
              </a:ext>
            </a:extLst>
          </p:cNvPr>
          <p:cNvSpPr>
            <a:spLocks noGrp="1"/>
          </p:cNvSpPr>
          <p:nvPr>
            <p:ph type="title"/>
          </p:nvPr>
        </p:nvSpPr>
        <p:spPr/>
        <p:txBody>
          <a:bodyPr/>
          <a:lstStyle/>
          <a:p>
            <a:r>
              <a:rPr lang="en-US" dirty="0"/>
              <a:t>Solution part (b)</a:t>
            </a:r>
          </a:p>
        </p:txBody>
      </p:sp>
      <p:sp>
        <p:nvSpPr>
          <p:cNvPr id="3" name="Content Placeholder 2">
            <a:extLst>
              <a:ext uri="{FF2B5EF4-FFF2-40B4-BE49-F238E27FC236}">
                <a16:creationId xmlns:a16="http://schemas.microsoft.com/office/drawing/2014/main" id="{6E4F4921-842A-8C4C-A35B-CA56E12AB1A3}"/>
              </a:ext>
            </a:extLst>
          </p:cNvPr>
          <p:cNvSpPr>
            <a:spLocks noGrp="1"/>
          </p:cNvSpPr>
          <p:nvPr>
            <p:ph idx="1"/>
          </p:nvPr>
        </p:nvSpPr>
        <p:spPr/>
        <p:txBody>
          <a:bodyPr/>
          <a:lstStyle/>
          <a:p>
            <a:r>
              <a:rPr lang="en-US" b="1" u="sng" dirty="0"/>
              <a:t>If</a:t>
            </a:r>
            <a:r>
              <a:rPr lang="en-US" dirty="0"/>
              <a:t> the number is greater than or equal to zero </a:t>
            </a:r>
            <a:r>
              <a:rPr lang="en-US" b="1" u="sng" dirty="0"/>
              <a:t>then</a:t>
            </a:r>
            <a:r>
              <a:rPr lang="en-US" dirty="0"/>
              <a:t>:</a:t>
            </a:r>
          </a:p>
          <a:p>
            <a:pPr lvl="1"/>
            <a:r>
              <a:rPr lang="en-US" b="1" u="sng" dirty="0"/>
              <a:t>If </a:t>
            </a:r>
            <a:r>
              <a:rPr lang="en-US" dirty="0"/>
              <a:t>number is equal to zero </a:t>
            </a:r>
            <a:r>
              <a:rPr lang="en-US" b="1" u="sng" dirty="0"/>
              <a:t>then</a:t>
            </a:r>
            <a:r>
              <a:rPr lang="en-US" dirty="0"/>
              <a:t> print ‘zero’</a:t>
            </a:r>
          </a:p>
          <a:p>
            <a:pPr lvl="1"/>
            <a:r>
              <a:rPr lang="en-US" b="1" u="sng" dirty="0"/>
              <a:t>else</a:t>
            </a:r>
            <a:r>
              <a:rPr lang="en-US" dirty="0"/>
              <a:t> print positive</a:t>
            </a:r>
          </a:p>
          <a:p>
            <a:r>
              <a:rPr lang="en-US" b="1" u="sng" dirty="0"/>
              <a:t>else</a:t>
            </a:r>
            <a:r>
              <a:rPr lang="en-US" dirty="0"/>
              <a:t> print ‘negative’</a:t>
            </a:r>
          </a:p>
        </p:txBody>
      </p:sp>
    </p:spTree>
    <p:extLst>
      <p:ext uri="{BB962C8B-B14F-4D97-AF65-F5344CB8AC3E}">
        <p14:creationId xmlns:p14="http://schemas.microsoft.com/office/powerpoint/2010/main" val="1564311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985</TotalTime>
  <Words>889</Words>
  <Application>Microsoft Office PowerPoint</Application>
  <PresentationFormat>Widescreen</PresentationFormat>
  <Paragraphs>107</Paragraphs>
  <Slides>17</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17</vt:i4>
      </vt:variant>
    </vt:vector>
  </HeadingPairs>
  <TitlesOfParts>
    <vt:vector size="23" baseType="lpstr">
      <vt:lpstr>Arial</vt:lpstr>
      <vt:lpstr>Calibri</vt:lpstr>
      <vt:lpstr>Calibri Light</vt:lpstr>
      <vt:lpstr>Wingdings</vt:lpstr>
      <vt:lpstr>1_Office Theme</vt:lpstr>
      <vt:lpstr>Office Theme</vt:lpstr>
      <vt:lpstr>Lecture 8: Introduction to Computer Programming Course - CS1010</vt:lpstr>
      <vt:lpstr>Announcements</vt:lpstr>
      <vt:lpstr>Goals for today</vt:lpstr>
      <vt:lpstr>Structure</vt:lpstr>
      <vt:lpstr>Structure</vt:lpstr>
      <vt:lpstr>Structure</vt:lpstr>
      <vt:lpstr>Problem 1</vt:lpstr>
      <vt:lpstr>Solution (part a)</vt:lpstr>
      <vt:lpstr>Solution part (b)</vt:lpstr>
      <vt:lpstr>Problem 2</vt:lpstr>
      <vt:lpstr>Solution</vt:lpstr>
      <vt:lpstr>Problem 3</vt:lpstr>
      <vt:lpstr>Problem 4</vt:lpstr>
      <vt:lpstr>Problem 5</vt:lpstr>
      <vt:lpstr>In Class Exercise</vt:lpstr>
      <vt:lpstr>Hint</vt:lpstr>
      <vt:lpstr>Next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mushtu</cp:lastModifiedBy>
  <cp:revision>67</cp:revision>
  <dcterms:created xsi:type="dcterms:W3CDTF">2019-02-04T15:19:36Z</dcterms:created>
  <dcterms:modified xsi:type="dcterms:W3CDTF">2019-02-07T19:53:24Z</dcterms:modified>
</cp:coreProperties>
</file>